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6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4" autoAdjust="0"/>
    <p:restoredTop sz="94660"/>
  </p:normalViewPr>
  <p:slideViewPr>
    <p:cSldViewPr snapToGrid="0">
      <p:cViewPr varScale="1">
        <p:scale>
          <a:sx n="63" d="100"/>
          <a:sy n="63" d="100"/>
        </p:scale>
        <p:origin x="78" y="4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F6A276-DD31-4AFB-98C7-DE129E9837E9}"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267E8-563C-44ED-871A-F1CA35FE0738}" type="slidenum">
              <a:rPr lang="en-US" smtClean="0"/>
              <a:t>‹#›</a:t>
            </a:fld>
            <a:endParaRPr lang="en-US"/>
          </a:p>
        </p:txBody>
      </p:sp>
    </p:spTree>
    <p:extLst>
      <p:ext uri="{BB962C8B-B14F-4D97-AF65-F5344CB8AC3E}">
        <p14:creationId xmlns:p14="http://schemas.microsoft.com/office/powerpoint/2010/main" val="1425352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F6A276-DD31-4AFB-98C7-DE129E9837E9}"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267E8-563C-44ED-871A-F1CA35FE0738}" type="slidenum">
              <a:rPr lang="en-US" smtClean="0"/>
              <a:t>‹#›</a:t>
            </a:fld>
            <a:endParaRPr lang="en-US"/>
          </a:p>
        </p:txBody>
      </p:sp>
    </p:spTree>
    <p:extLst>
      <p:ext uri="{BB962C8B-B14F-4D97-AF65-F5344CB8AC3E}">
        <p14:creationId xmlns:p14="http://schemas.microsoft.com/office/powerpoint/2010/main" val="2631596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F6A276-DD31-4AFB-98C7-DE129E9837E9}"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267E8-563C-44ED-871A-F1CA35FE0738}" type="slidenum">
              <a:rPr lang="en-US" smtClean="0"/>
              <a:t>‹#›</a:t>
            </a:fld>
            <a:endParaRPr lang="en-US"/>
          </a:p>
        </p:txBody>
      </p:sp>
    </p:spTree>
    <p:extLst>
      <p:ext uri="{BB962C8B-B14F-4D97-AF65-F5344CB8AC3E}">
        <p14:creationId xmlns:p14="http://schemas.microsoft.com/office/powerpoint/2010/main" val="2656898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F6A276-DD31-4AFB-98C7-DE129E9837E9}"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267E8-563C-44ED-871A-F1CA35FE0738}" type="slidenum">
              <a:rPr lang="en-US" smtClean="0"/>
              <a:t>‹#›</a:t>
            </a:fld>
            <a:endParaRPr lang="en-US"/>
          </a:p>
        </p:txBody>
      </p:sp>
    </p:spTree>
    <p:extLst>
      <p:ext uri="{BB962C8B-B14F-4D97-AF65-F5344CB8AC3E}">
        <p14:creationId xmlns:p14="http://schemas.microsoft.com/office/powerpoint/2010/main" val="3268141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F6A276-DD31-4AFB-98C7-DE129E9837E9}"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267E8-563C-44ED-871A-F1CA35FE0738}" type="slidenum">
              <a:rPr lang="en-US" smtClean="0"/>
              <a:t>‹#›</a:t>
            </a:fld>
            <a:endParaRPr lang="en-US"/>
          </a:p>
        </p:txBody>
      </p:sp>
    </p:spTree>
    <p:extLst>
      <p:ext uri="{BB962C8B-B14F-4D97-AF65-F5344CB8AC3E}">
        <p14:creationId xmlns:p14="http://schemas.microsoft.com/office/powerpoint/2010/main" val="2588252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F6A276-DD31-4AFB-98C7-DE129E9837E9}"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D267E8-563C-44ED-871A-F1CA35FE0738}" type="slidenum">
              <a:rPr lang="en-US" smtClean="0"/>
              <a:t>‹#›</a:t>
            </a:fld>
            <a:endParaRPr lang="en-US"/>
          </a:p>
        </p:txBody>
      </p:sp>
    </p:spTree>
    <p:extLst>
      <p:ext uri="{BB962C8B-B14F-4D97-AF65-F5344CB8AC3E}">
        <p14:creationId xmlns:p14="http://schemas.microsoft.com/office/powerpoint/2010/main" val="21681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F6A276-DD31-4AFB-98C7-DE129E9837E9}" type="datetimeFigureOut">
              <a:rPr lang="en-US" smtClean="0"/>
              <a:t>5/18/2020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D267E8-563C-44ED-871A-F1CA35FE0738}" type="slidenum">
              <a:rPr lang="en-US" smtClean="0"/>
              <a:t>‹#›</a:t>
            </a:fld>
            <a:endParaRPr lang="en-US"/>
          </a:p>
        </p:txBody>
      </p:sp>
    </p:spTree>
    <p:extLst>
      <p:ext uri="{BB962C8B-B14F-4D97-AF65-F5344CB8AC3E}">
        <p14:creationId xmlns:p14="http://schemas.microsoft.com/office/powerpoint/2010/main" val="3194563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F6A276-DD31-4AFB-98C7-DE129E9837E9}" type="datetimeFigureOut">
              <a:rPr lang="en-US" smtClean="0"/>
              <a:t>5/18/2020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D267E8-563C-44ED-871A-F1CA35FE0738}" type="slidenum">
              <a:rPr lang="en-US" smtClean="0"/>
              <a:t>‹#›</a:t>
            </a:fld>
            <a:endParaRPr lang="en-US"/>
          </a:p>
        </p:txBody>
      </p:sp>
    </p:spTree>
    <p:extLst>
      <p:ext uri="{BB962C8B-B14F-4D97-AF65-F5344CB8AC3E}">
        <p14:creationId xmlns:p14="http://schemas.microsoft.com/office/powerpoint/2010/main" val="805977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F6A276-DD31-4AFB-98C7-DE129E9837E9}" type="datetimeFigureOut">
              <a:rPr lang="en-US" smtClean="0"/>
              <a:t>5/18/2020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D267E8-563C-44ED-871A-F1CA35FE0738}" type="slidenum">
              <a:rPr lang="en-US" smtClean="0"/>
              <a:t>‹#›</a:t>
            </a:fld>
            <a:endParaRPr lang="en-US"/>
          </a:p>
        </p:txBody>
      </p:sp>
    </p:spTree>
    <p:extLst>
      <p:ext uri="{BB962C8B-B14F-4D97-AF65-F5344CB8AC3E}">
        <p14:creationId xmlns:p14="http://schemas.microsoft.com/office/powerpoint/2010/main" val="2088291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F6A276-DD31-4AFB-98C7-DE129E9837E9}"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D267E8-563C-44ED-871A-F1CA35FE0738}" type="slidenum">
              <a:rPr lang="en-US" smtClean="0"/>
              <a:t>‹#›</a:t>
            </a:fld>
            <a:endParaRPr lang="en-US"/>
          </a:p>
        </p:txBody>
      </p:sp>
    </p:spTree>
    <p:extLst>
      <p:ext uri="{BB962C8B-B14F-4D97-AF65-F5344CB8AC3E}">
        <p14:creationId xmlns:p14="http://schemas.microsoft.com/office/powerpoint/2010/main" val="3081182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F6A276-DD31-4AFB-98C7-DE129E9837E9}"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D267E8-563C-44ED-871A-F1CA35FE0738}" type="slidenum">
              <a:rPr lang="en-US" smtClean="0"/>
              <a:t>‹#›</a:t>
            </a:fld>
            <a:endParaRPr lang="en-US"/>
          </a:p>
        </p:txBody>
      </p:sp>
    </p:spTree>
    <p:extLst>
      <p:ext uri="{BB962C8B-B14F-4D97-AF65-F5344CB8AC3E}">
        <p14:creationId xmlns:p14="http://schemas.microsoft.com/office/powerpoint/2010/main" val="1467066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92D05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F6A276-DD31-4AFB-98C7-DE129E9837E9}" type="datetimeFigureOut">
              <a:rPr lang="en-US" smtClean="0"/>
              <a:t>5/18/2020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D267E8-563C-44ED-871A-F1CA35FE0738}" type="slidenum">
              <a:rPr lang="en-US" smtClean="0"/>
              <a:t>‹#›</a:t>
            </a:fld>
            <a:endParaRPr lang="en-US"/>
          </a:p>
        </p:txBody>
      </p:sp>
    </p:spTree>
    <p:extLst>
      <p:ext uri="{BB962C8B-B14F-4D97-AF65-F5344CB8AC3E}">
        <p14:creationId xmlns:p14="http://schemas.microsoft.com/office/powerpoint/2010/main" val="3633706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Choosing Methodology </a:t>
            </a:r>
            <a:endParaRPr lang="en-US" dirty="0"/>
          </a:p>
        </p:txBody>
      </p:sp>
      <p:sp>
        <p:nvSpPr>
          <p:cNvPr id="3" name="Subtitle 2"/>
          <p:cNvSpPr>
            <a:spLocks noGrp="1"/>
          </p:cNvSpPr>
          <p:nvPr>
            <p:ph type="subTitle" idx="1"/>
          </p:nvPr>
        </p:nvSpPr>
        <p:spPr/>
        <p:txBody>
          <a:bodyPr/>
          <a:lstStyle/>
          <a:p>
            <a:r>
              <a:rPr lang="en-US" dirty="0" smtClean="0"/>
              <a:t>Course </a:t>
            </a:r>
            <a:r>
              <a:rPr lang="en-US" dirty="0" err="1" smtClean="0"/>
              <a:t>Incharge</a:t>
            </a:r>
            <a:endParaRPr lang="en-US" dirty="0" smtClean="0"/>
          </a:p>
          <a:p>
            <a:r>
              <a:rPr lang="en-US" dirty="0" smtClean="0"/>
              <a:t>Dr. </a:t>
            </a:r>
            <a:r>
              <a:rPr lang="en-US" dirty="0" err="1" smtClean="0"/>
              <a:t>Sumera</a:t>
            </a:r>
            <a:r>
              <a:rPr lang="en-US" dirty="0" smtClean="0"/>
              <a:t> Iqbal</a:t>
            </a:r>
            <a:endParaRPr lang="en-US" dirty="0"/>
          </a:p>
        </p:txBody>
      </p:sp>
    </p:spTree>
    <p:extLst>
      <p:ext uri="{BB962C8B-B14F-4D97-AF65-F5344CB8AC3E}">
        <p14:creationId xmlns:p14="http://schemas.microsoft.com/office/powerpoint/2010/main" val="3159568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838201" y="365125"/>
            <a:ext cx="11121188" cy="5811838"/>
          </a:xfrm>
          <a:prstGeom prst="rect">
            <a:avLst/>
          </a:prstGeom>
        </p:spPr>
      </p:pic>
    </p:spTree>
    <p:extLst>
      <p:ext uri="{BB962C8B-B14F-4D97-AF65-F5344CB8AC3E}">
        <p14:creationId xmlns:p14="http://schemas.microsoft.com/office/powerpoint/2010/main" val="3580389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a:r>
            <a:r>
              <a:rPr lang="en-US" dirty="0" smtClean="0"/>
              <a:t>teps to follow </a:t>
            </a:r>
            <a:r>
              <a:rPr lang="en-US" dirty="0"/>
              <a:t>when selecting research methodology:</a:t>
            </a:r>
          </a:p>
        </p:txBody>
      </p:sp>
      <p:sp>
        <p:nvSpPr>
          <p:cNvPr id="3" name="Content Placeholder 2"/>
          <p:cNvSpPr>
            <a:spLocks noGrp="1"/>
          </p:cNvSpPr>
          <p:nvPr>
            <p:ph idx="1"/>
          </p:nvPr>
        </p:nvSpPr>
        <p:spPr/>
        <p:txBody>
          <a:bodyPr/>
          <a:lstStyle/>
          <a:p>
            <a:pPr marL="0" indent="0" algn="just">
              <a:buNone/>
            </a:pPr>
            <a:r>
              <a:rPr lang="en-US" dirty="0" smtClean="0"/>
              <a:t>Step 1 </a:t>
            </a:r>
            <a:r>
              <a:rPr lang="en-US" b="1" dirty="0"/>
              <a:t>Define the goals, objectives, and research </a:t>
            </a:r>
            <a:r>
              <a:rPr lang="en-US" b="1" dirty="0" smtClean="0"/>
              <a:t>question</a:t>
            </a:r>
          </a:p>
          <a:p>
            <a:pPr algn="just"/>
            <a:r>
              <a:rPr lang="en-US" dirty="0"/>
              <a:t>It is essential to understand and have clarity about what you want to research before deciding upon how to research. To use an analogy, if Research is a journey goal is the destination and methodology is the route. Determine the variables that need to be studied in order to get an answer to the research question. If the goals serve as the destination of the journey then the variables are the milestones. Just as the milestones guide you through the journey and keep you from going astray, sticking to the variables, and working upon the variables, helps reach the end goal on time in the best possible way.</a:t>
            </a:r>
          </a:p>
        </p:txBody>
      </p:sp>
    </p:spTree>
    <p:extLst>
      <p:ext uri="{BB962C8B-B14F-4D97-AF65-F5344CB8AC3E}">
        <p14:creationId xmlns:p14="http://schemas.microsoft.com/office/powerpoint/2010/main" val="4152047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a:t>
            </a:r>
            <a:endParaRPr lang="en-US" dirty="0"/>
          </a:p>
        </p:txBody>
      </p:sp>
      <p:sp>
        <p:nvSpPr>
          <p:cNvPr id="3" name="Content Placeholder 2"/>
          <p:cNvSpPr>
            <a:spLocks noGrp="1"/>
          </p:cNvSpPr>
          <p:nvPr>
            <p:ph idx="1"/>
          </p:nvPr>
        </p:nvSpPr>
        <p:spPr/>
        <p:txBody>
          <a:bodyPr/>
          <a:lstStyle/>
          <a:p>
            <a:pPr marL="0" indent="0" algn="just" fontAlgn="base">
              <a:buNone/>
            </a:pPr>
            <a:r>
              <a:rPr lang="en-US" b="1" dirty="0" smtClean="0"/>
              <a:t> Read previous studies and researches to find out the most commonly and/or effectively used methodological approaches to collect data </a:t>
            </a:r>
            <a:r>
              <a:rPr lang="en-US" dirty="0"/>
              <a:t> There are a slew of ways to conduct a research but not all are meant for your research. Determining the right methodology in dark can be very difficult. It is a good idea to read previous studies in your area and find out the methodology they used and the limitations or recommendations of the same.</a:t>
            </a:r>
          </a:p>
          <a:p>
            <a:endParaRPr lang="en-US" dirty="0"/>
          </a:p>
        </p:txBody>
      </p:sp>
    </p:spTree>
    <p:extLst>
      <p:ext uri="{BB962C8B-B14F-4D97-AF65-F5344CB8AC3E}">
        <p14:creationId xmlns:p14="http://schemas.microsoft.com/office/powerpoint/2010/main" val="3406284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a:t>
            </a:r>
            <a:endParaRPr lang="en-US" dirty="0"/>
          </a:p>
        </p:txBody>
      </p:sp>
      <p:sp>
        <p:nvSpPr>
          <p:cNvPr id="3" name="Content Placeholder 2"/>
          <p:cNvSpPr>
            <a:spLocks noGrp="1"/>
          </p:cNvSpPr>
          <p:nvPr>
            <p:ph idx="1"/>
          </p:nvPr>
        </p:nvSpPr>
        <p:spPr/>
        <p:txBody>
          <a:bodyPr/>
          <a:lstStyle/>
          <a:p>
            <a:r>
              <a:rPr lang="en-US" b="1" dirty="0"/>
              <a:t>Find out the time, resources, and capabilities you have that would enable you to carry out a research design better than the other.</a:t>
            </a:r>
            <a:r>
              <a:rPr lang="en-US" dirty="0"/>
              <a:t> Not all forms of data collection are same, while some are time consuming, others might need more labor days, while the rest might be expensive. It is essential to base your decision after giving a thought to these limitations.</a:t>
            </a:r>
          </a:p>
        </p:txBody>
      </p:sp>
    </p:spTree>
    <p:extLst>
      <p:ext uri="{BB962C8B-B14F-4D97-AF65-F5344CB8AC3E}">
        <p14:creationId xmlns:p14="http://schemas.microsoft.com/office/powerpoint/2010/main" val="575642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a:t>
            </a:r>
            <a:endParaRPr lang="en-US" dirty="0"/>
          </a:p>
        </p:txBody>
      </p:sp>
      <p:sp>
        <p:nvSpPr>
          <p:cNvPr id="3" name="Content Placeholder 2"/>
          <p:cNvSpPr>
            <a:spLocks noGrp="1"/>
          </p:cNvSpPr>
          <p:nvPr>
            <p:ph idx="1"/>
          </p:nvPr>
        </p:nvSpPr>
        <p:spPr/>
        <p:txBody>
          <a:bodyPr/>
          <a:lstStyle/>
          <a:p>
            <a:r>
              <a:rPr lang="en-US" b="1" dirty="0"/>
              <a:t>Write down the entire research methodological approach in detail and review.</a:t>
            </a:r>
            <a:r>
              <a:rPr lang="en-US" dirty="0"/>
              <a:t> Once you choose a particular approach to conduct your research, it is essential to put down everything on a paper, including the approximate time and resources each step might consume. This will help you get a clear idea of the route that your research would take and the hurdles on the way</a:t>
            </a:r>
          </a:p>
        </p:txBody>
      </p:sp>
    </p:spTree>
    <p:extLst>
      <p:ext uri="{BB962C8B-B14F-4D97-AF65-F5344CB8AC3E}">
        <p14:creationId xmlns:p14="http://schemas.microsoft.com/office/powerpoint/2010/main" val="1804113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CONCLUSION </a:t>
            </a:r>
          </a:p>
        </p:txBody>
      </p:sp>
      <p:sp>
        <p:nvSpPr>
          <p:cNvPr id="3" name="Content Placeholder 2"/>
          <p:cNvSpPr>
            <a:spLocks noGrp="1"/>
          </p:cNvSpPr>
          <p:nvPr>
            <p:ph idx="1"/>
          </p:nvPr>
        </p:nvSpPr>
        <p:spPr/>
        <p:txBody>
          <a:bodyPr/>
          <a:lstStyle/>
          <a:p>
            <a:pPr algn="just"/>
            <a:r>
              <a:rPr lang="en-US" dirty="0"/>
              <a:t>In an ideal world, experimental research methods would be used for every type of research, fulfilling all of the requirements of falsifiability and generalization. However, ethics, time and budget are major factors, so any experimental design must make compromises. As long as a researcher recognizes and evaluates flaws in the design when choosing from different research methods, any of the scientific research methods are valid contributors to scientific knowledge. </a:t>
            </a:r>
          </a:p>
        </p:txBody>
      </p:sp>
    </p:spTree>
    <p:extLst>
      <p:ext uri="{BB962C8B-B14F-4D97-AF65-F5344CB8AC3E}">
        <p14:creationId xmlns:p14="http://schemas.microsoft.com/office/powerpoint/2010/main" val="3613372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lgn="just"/>
            <a:r>
              <a:rPr lang="en-US" dirty="0"/>
              <a:t>Research Methodology is the most vital part of a research study; it can be called as the spine of a research.. A research methodology determines the direction that your study will follow and the manner in which you would collect your data and the depth of your data. It also determines the quality of the data you collect. Further, the methodology can also determine the analytical tools you would be using for deriving conclusions from the data collected. It is very common for students to start with data collection without defining the methodology and then trying to fit the data into pre-existing methodological framework. This however, is detrimental to the research.</a:t>
            </a:r>
          </a:p>
        </p:txBody>
      </p:sp>
    </p:spTree>
    <p:extLst>
      <p:ext uri="{BB962C8B-B14F-4D97-AF65-F5344CB8AC3E}">
        <p14:creationId xmlns:p14="http://schemas.microsoft.com/office/powerpoint/2010/main" val="1667094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endParaRPr lang="en-US" dirty="0"/>
          </a:p>
          <a:p>
            <a:pPr algn="just"/>
            <a:r>
              <a:rPr lang="en-US" dirty="0"/>
              <a:t> There are two main approaches to a research problem: In a nutshell, quantitative research generates numerical data or information that can be converted into numbers. Qualitative Research on the other hand generates non-numerical data. It focuses on gathering of mainly verbal data rather than measurements. Gathered information is then analyzed in an interpretative manner, subjective, impressionistic or even diagnostic. </a:t>
            </a:r>
            <a:endParaRPr lang="en-US" dirty="0" smtClean="0"/>
          </a:p>
          <a:p>
            <a:pPr algn="just"/>
            <a:endParaRPr lang="en-US" dirty="0"/>
          </a:p>
          <a:p>
            <a:pPr algn="just"/>
            <a:r>
              <a:rPr lang="en-US" dirty="0"/>
              <a:t> The primary aim of a Qualitative Research is to provide a complete, detailed description of the research topic. Quantitative Research on the other hand focuses more in counting and classifying features and constructing statistical models and figures to explain what is observed. Qualitative Research is ideal for earlier phases of research projects while for the latter part of the research project, Quantitative Research is highly recommended. </a:t>
            </a:r>
          </a:p>
        </p:txBody>
      </p:sp>
    </p:spTree>
    <p:extLst>
      <p:ext uri="{BB962C8B-B14F-4D97-AF65-F5344CB8AC3E}">
        <p14:creationId xmlns:p14="http://schemas.microsoft.com/office/powerpoint/2010/main" val="2774980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just">
              <a:buNone/>
            </a:pPr>
            <a:r>
              <a:rPr lang="en-US" dirty="0" smtClean="0"/>
              <a:t> </a:t>
            </a:r>
            <a:r>
              <a:rPr lang="en-US" dirty="0"/>
              <a:t>Selecting the correct type from the different research methods can be a little daunting, at first. There are so many factors to take into account and evaluate. This is before looking at the statistics required, and studying the preferred methods for the individual scientific discipline. Every experimental design must make compromises and generalizations, so the researcher must try to minimize these, whilst remaining realistic. For ‘pure’ sciences, such as chemistry or astrophysics, experiments are quite easy to define and will, usually, be strictly quantitative. For biology, psychology and social sciences, there can be a huge variety of methods to choose from, and a researcher will have to justify their choice. Whilst slightly arbitrary, the best way to look at the various methods is in terms of ‘strength’. </a:t>
            </a:r>
          </a:p>
        </p:txBody>
      </p:sp>
    </p:spTree>
    <p:extLst>
      <p:ext uri="{BB962C8B-B14F-4D97-AF65-F5344CB8AC3E}">
        <p14:creationId xmlns:p14="http://schemas.microsoft.com/office/powerpoint/2010/main" val="2423469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dirty="0"/>
              <a:t> EXPERIMENTAL RESEARCH METHODS </a:t>
            </a:r>
          </a:p>
        </p:txBody>
      </p:sp>
      <p:sp>
        <p:nvSpPr>
          <p:cNvPr id="3" name="Content Placeholder 2"/>
          <p:cNvSpPr>
            <a:spLocks noGrp="1"/>
          </p:cNvSpPr>
          <p:nvPr>
            <p:ph idx="1"/>
          </p:nvPr>
        </p:nvSpPr>
        <p:spPr/>
        <p:txBody>
          <a:bodyPr>
            <a:normAutofit fontScale="92500" lnSpcReduction="20000"/>
          </a:bodyPr>
          <a:lstStyle/>
          <a:p>
            <a:endParaRPr lang="en-US" dirty="0"/>
          </a:p>
          <a:p>
            <a:pPr algn="just"/>
            <a:r>
              <a:rPr lang="en-US" dirty="0"/>
              <a:t> The first method is the straightforward experiment, involving the standard practice of manipulating quantitative, independent variables to generate statistically analyzable data. Generally, the system of scientific measurements is interval or ratio based. When we talk about ‘scientific research methods’, this is what most people immediately think of, because it passes all of the definitions of ‘true science’. The researcher is accepting or refuting the null hypothesis. The results generated are analyzable and are used to test hypotheses, with statistics giving a clear and unambiguous picture. This research method is one of the most difficult, requiring rigorous design and a great deal of expense, especially for larger experiments. The other problem, where real life organisms are used, is that taking something out of its natural environment can seriously affect its behavior. </a:t>
            </a:r>
          </a:p>
        </p:txBody>
      </p:sp>
    </p:spTree>
    <p:extLst>
      <p:ext uri="{BB962C8B-B14F-4D97-AF65-F5344CB8AC3E}">
        <p14:creationId xmlns:p14="http://schemas.microsoft.com/office/powerpoint/2010/main" val="3463226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a:p>
          <a:p>
            <a:pPr algn="just"/>
            <a:r>
              <a:rPr lang="en-US" dirty="0"/>
              <a:t> It is often argued that, in some fields of research, experimental research is ‘too’ accurate. It is also the biggest drain on time and resources, and is often impossible to perform for some fields, because of ethical considerations. The Tuskegee Syphilis Study was a prime example of experimental research that was fixated on results, and failed to take into account moral considerations. In other fields of study, which do not always have the luxury of definable and *Information originally sited at http://www.experiment-resources.com/research-designs.html, http://www.experiment-resources.com/quantitative-and-qualitative-research.html, and http://www.experiment-resources.com/different-research-methods.html. </a:t>
            </a:r>
          </a:p>
          <a:p>
            <a:pPr algn="just"/>
            <a:r>
              <a:rPr lang="en-US" dirty="0"/>
              <a:t>quantifiable variables - you need to use different research methods. These should attempt to fit all of the definitions of repeatability or falsifiability, although this is not always feasible. </a:t>
            </a:r>
          </a:p>
        </p:txBody>
      </p:sp>
    </p:spTree>
    <p:extLst>
      <p:ext uri="{BB962C8B-B14F-4D97-AF65-F5344CB8AC3E}">
        <p14:creationId xmlns:p14="http://schemas.microsoft.com/office/powerpoint/2010/main" val="1229137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OPINION BASED RESEARCH METHODS </a:t>
            </a:r>
          </a:p>
        </p:txBody>
      </p:sp>
      <p:sp>
        <p:nvSpPr>
          <p:cNvPr id="3" name="Content Placeholder 2"/>
          <p:cNvSpPr>
            <a:spLocks noGrp="1"/>
          </p:cNvSpPr>
          <p:nvPr>
            <p:ph idx="1"/>
          </p:nvPr>
        </p:nvSpPr>
        <p:spPr/>
        <p:txBody>
          <a:bodyPr>
            <a:normAutofit fontScale="92500" lnSpcReduction="20000"/>
          </a:bodyPr>
          <a:lstStyle/>
          <a:p>
            <a:pPr algn="just"/>
            <a:r>
              <a:rPr lang="en-US" dirty="0"/>
              <a:t>Opinion based research methods generally involve designing an experiment and collecting quantitative data. For this type of research, the measurements are usually arbitrary, following the ordinal or interval type. Questionnaires are an effective way of quantifying data from a sample group, and testing emotions or preferences. This method is very cheap and easy, where budget is a problem, and gives an element of scale to opinion and emotion. These figures are arbitrary, but at least give a directional method of measuring intensity. </a:t>
            </a:r>
          </a:p>
          <a:p>
            <a:pPr algn="just"/>
            <a:r>
              <a:rPr lang="en-US" dirty="0"/>
              <a:t>Quantifying behavior is another way of performing this research, with researchers often applying a ‘numerical scale’ to the type, or intensity, of behavior</a:t>
            </a:r>
            <a:r>
              <a:rPr lang="en-US" dirty="0" smtClean="0"/>
              <a:t>.. </a:t>
            </a:r>
            <a:r>
              <a:rPr lang="en-US" dirty="0"/>
              <a:t>By definition, this experiment method must be used where emotions or behaviors are measured, as there is no other way of defining the variables. Whilst not as robust as experimental research, the methods can be replicated and the results falsified. </a:t>
            </a:r>
          </a:p>
        </p:txBody>
      </p:sp>
    </p:spTree>
    <p:extLst>
      <p:ext uri="{BB962C8B-B14F-4D97-AF65-F5344CB8AC3E}">
        <p14:creationId xmlns:p14="http://schemas.microsoft.com/office/powerpoint/2010/main" val="2846230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OBSERVATIONAL RESEARCH METHODS </a:t>
            </a:r>
          </a:p>
        </p:txBody>
      </p:sp>
      <p:sp>
        <p:nvSpPr>
          <p:cNvPr id="3" name="Content Placeholder 2"/>
          <p:cNvSpPr>
            <a:spLocks noGrp="1"/>
          </p:cNvSpPr>
          <p:nvPr>
            <p:ph idx="1"/>
          </p:nvPr>
        </p:nvSpPr>
        <p:spPr/>
        <p:txBody>
          <a:bodyPr>
            <a:normAutofit fontScale="77500" lnSpcReduction="20000"/>
          </a:bodyPr>
          <a:lstStyle/>
          <a:p>
            <a:pPr algn="just"/>
            <a:r>
              <a:rPr lang="en-US" dirty="0"/>
              <a:t>Observational research is a group of different research methods where researchers try to observe a phenomenon without interfering too much. Observational research methods, such as the case study, are probably the furthest removed from the established scientific method. This type is looked down upon, by many scientists, as ‘quasi-experimental’ research, although this is usually an unfair criticism. Observational research tends to use nominal or ordinal scales of measurement. </a:t>
            </a:r>
          </a:p>
          <a:p>
            <a:pPr algn="just"/>
            <a:r>
              <a:rPr lang="en-US" dirty="0"/>
              <a:t>Observational research often has no clearly defined research problem, and questions may arise during the course of the study. For example, a researcher may notice unusual behavior and ask, ‘What is happening?’ or ‘Why?’ Observation is heavily used in social sciences, behavioral studies and anthropology, as a way of studying a group without affecting their behavior. Whilst the experiment cannot be replicated or falsified, it still offers unique insights, and will advance human knowledge. Case studies are often used as a pre-cursor to more rigorous methods, and avoid the problem of the experiment environment affecting the behavior of an organism. Observational research methods are useful when ethics are a problem. </a:t>
            </a:r>
          </a:p>
        </p:txBody>
      </p:sp>
    </p:spTree>
    <p:extLst>
      <p:ext uri="{BB962C8B-B14F-4D97-AF65-F5344CB8AC3E}">
        <p14:creationId xmlns:p14="http://schemas.microsoft.com/office/powerpoint/2010/main" val="2379952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625642" y="721895"/>
            <a:ext cx="10996863" cy="5455068"/>
          </a:xfrm>
          <a:prstGeom prst="rect">
            <a:avLst/>
          </a:prstGeom>
        </p:spPr>
      </p:pic>
    </p:spTree>
    <p:extLst>
      <p:ext uri="{BB962C8B-B14F-4D97-AF65-F5344CB8AC3E}">
        <p14:creationId xmlns:p14="http://schemas.microsoft.com/office/powerpoint/2010/main" val="37035679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TotalTime>
  <Words>1312</Words>
  <Application>Microsoft Office PowerPoint</Application>
  <PresentationFormat>Widescreen</PresentationFormat>
  <Paragraphs>34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Choosing Methodology </vt:lpstr>
      <vt:lpstr>Introduction</vt:lpstr>
      <vt:lpstr>PowerPoint Presentation</vt:lpstr>
      <vt:lpstr>PowerPoint Presentation</vt:lpstr>
      <vt:lpstr>  EXPERIMENTAL RESEARCH METHODS </vt:lpstr>
      <vt:lpstr>Cont.</vt:lpstr>
      <vt:lpstr>OPINION BASED RESEARCH METHODS </vt:lpstr>
      <vt:lpstr>OBSERVATIONAL RESEARCH METHODS </vt:lpstr>
      <vt:lpstr>PowerPoint Presentation</vt:lpstr>
      <vt:lpstr>PowerPoint Presentation</vt:lpstr>
      <vt:lpstr>Steps to follow when selecting research methodology:</vt:lpstr>
      <vt:lpstr>Step 2</vt:lpstr>
      <vt:lpstr>Step 3</vt:lpstr>
      <vt:lpstr>Step 4</vt:lpstr>
      <vt:lpstr>CONCLUSION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Choosing Methodology</dc:title>
  <dc:creator>Behzad</dc:creator>
  <cp:lastModifiedBy>Behzad</cp:lastModifiedBy>
  <cp:revision>7</cp:revision>
  <dcterms:created xsi:type="dcterms:W3CDTF">2020-05-17T21:10:31Z</dcterms:created>
  <dcterms:modified xsi:type="dcterms:W3CDTF">2020-05-17T23:09:39Z</dcterms:modified>
</cp:coreProperties>
</file>